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2" r:id="rId3"/>
    <p:sldId id="259" r:id="rId4"/>
    <p:sldId id="293" r:id="rId5"/>
    <p:sldId id="294" r:id="rId6"/>
    <p:sldId id="299" r:id="rId7"/>
    <p:sldId id="300" r:id="rId8"/>
    <p:sldId id="295" r:id="rId9"/>
    <p:sldId id="291" r:id="rId10"/>
    <p:sldId id="297" r:id="rId11"/>
    <p:sldId id="301" r:id="rId12"/>
    <p:sldId id="302" r:id="rId13"/>
    <p:sldId id="306" r:id="rId14"/>
    <p:sldId id="330" r:id="rId15"/>
    <p:sldId id="331" r:id="rId16"/>
    <p:sldId id="325" r:id="rId17"/>
    <p:sldId id="326" r:id="rId18"/>
    <p:sldId id="327" r:id="rId19"/>
    <p:sldId id="324" r:id="rId20"/>
    <p:sldId id="310" r:id="rId21"/>
    <p:sldId id="311" r:id="rId22"/>
    <p:sldId id="321" r:id="rId23"/>
    <p:sldId id="314" r:id="rId24"/>
    <p:sldId id="317" r:id="rId25"/>
    <p:sldId id="319" r:id="rId26"/>
    <p:sldId id="313" r:id="rId27"/>
    <p:sldId id="322" r:id="rId28"/>
    <p:sldId id="323" r:id="rId29"/>
    <p:sldId id="328" r:id="rId30"/>
    <p:sldId id="329" r:id="rId31"/>
    <p:sldId id="320" r:id="rId3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6" autoAdjust="0"/>
    <p:restoredTop sz="96821" autoAdjust="0"/>
  </p:normalViewPr>
  <p:slideViewPr>
    <p:cSldViewPr showGuides="1">
      <p:cViewPr varScale="1">
        <p:scale>
          <a:sx n="106" d="100"/>
          <a:sy n="106" d="100"/>
        </p:scale>
        <p:origin x="1614" y="108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2022-05-24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2022-05-24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1" name="Picture 1" descr="C:\lasso\PerkFacilities\PerkWeb\images\logo-Queens.gif">
            <a:extLst>
              <a:ext uri="{FF2B5EF4-FFF2-40B4-BE49-F238E27FC236}">
                <a16:creationId xmlns:a16="http://schemas.microsoft.com/office/drawing/2014/main" id="{9DBD640B-EE7B-478B-B8A7-5BE978F270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1" descr="C:\lasso\PerkFacilities\PerkWeb\images\logo-Queens.gif">
            <a:extLst>
              <a:ext uri="{FF2B5EF4-FFF2-40B4-BE49-F238E27FC236}">
                <a16:creationId xmlns:a16="http://schemas.microsoft.com/office/drawing/2014/main" id="{DB4D7D58-9E3D-4557-B118-6CAB05737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rkLab/PerkLabBootcamp/raw/master/Data/eclipse-8.1.20-phantom-prostate.zi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icomlookup.com/" TargetMode="External"/><Relationship Id="rId2" Type="http://schemas.openxmlformats.org/officeDocument/2006/relationships/hyperlink" Target="http://medical.nema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edical.nema.org/Dicom/2011/11_05pu.pdf" TargetMode="External"/><Relationship Id="rId2" Type="http://schemas.openxmlformats.org/officeDocument/2006/relationships/hyperlink" Target="http://medical.nema.org/Dicom/2011/11_03pu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dical.nema.org/Dicom/2011/11_06pu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DICOM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Use the free, open-source </a:t>
            </a:r>
            <a:r>
              <a:rPr lang="en-US" sz="2800" i="1" dirty="0" err="1"/>
              <a:t>dcmdump</a:t>
            </a:r>
            <a:r>
              <a:rPr lang="en-US" sz="2800" dirty="0"/>
              <a:t> tool to print it in a human-readable form (part of the DCMTK toolkit)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5400" y="2590799"/>
            <a:ext cx="6858000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(0008,0008) CS [ORIGINAL\PRIMARY\AXIAL]                 #  22, 3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ImageType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(0008,0012) DA [20110922]                               #   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InstanceCreationDate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(0008,0013) TM [161402]                                 #   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InstanceCreationTime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(0008,0016) UI =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CTImageStorage</a:t>
            </a:r>
            <a:r>
              <a:rPr lang="en-CA" sz="900" dirty="0">
                <a:latin typeface="Courier New" pitchFamily="49" charset="0"/>
                <a:cs typeface="Courier New" pitchFamily="49" charset="0"/>
              </a:rPr>
              <a:t>                          #  26,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SOPClassUID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(0008,0018) UI [1.2.840.113619.2.55.3.671756986.106.1316467036.466.1] #  52,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SOPInstanceUID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(0008,0020) DA [20110920]                               #   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StudyDate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(0008,0021) DA [20110920]                               #   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SeriesDate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(0008,0060) CS [CT]                                     #   2, 1 Modality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(0008,0070) LO [GE MEDICAL SYSTEMS]                     #  18, 1 Manufacturer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(0008,0090) PN (no value available)                     #   0, 0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ReferringPhysicianName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(0008,103e) LO [PELVIS CURATIVE]                        #  16,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SeriesDescription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(0008,1090) LO [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LightSpeed</a:t>
            </a:r>
            <a:r>
              <a:rPr lang="en-CA" sz="900" dirty="0">
                <a:latin typeface="Courier New" pitchFamily="49" charset="0"/>
                <a:cs typeface="Courier New" pitchFamily="49" charset="0"/>
              </a:rPr>
              <a:t> RT16]                        #  16,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ManufacturerModelName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(0010,0010) PN [RANDO^PROSTATE]                         #  14,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PatientName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(0010,0020) LO [TEST PHYS PROSTATE]                     #  18,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PatientID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(0020,0032) DS [-250\-250\105]                          #  14, 3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ImagePositionPatient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(0020,0037) DS [1\0.0\0.0\0.0\1\0.0]                    #  20, 6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ImageOrientationPatient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(0028,0010) US 512                                      #   2, 1 Rows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(0028,0011) US 512                                      #   2, 1 Columns</a:t>
            </a: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(0028,0030) DS [9.76562e-1\9.76562e-1]                  #  22, 2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PixelSpacing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(0028,0100) US 16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BitsAllocated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(0028,0101) US 16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BitsStored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(0028,0102) US 15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HighBit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(0028,0103) US 0                                        #   2,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PixelRepresentation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  <a:p>
            <a:r>
              <a:rPr lang="en-CA" sz="900" dirty="0">
                <a:latin typeface="Courier New" pitchFamily="49" charset="0"/>
                <a:cs typeface="Courier New" pitchFamily="49" charset="0"/>
              </a:rPr>
              <a:t>(7fe0,0010) OW 0018\0018\0018\0018\0018018\0018\0018... # 524288, 1 </a:t>
            </a:r>
            <a:r>
              <a:rPr lang="en-CA" sz="900" dirty="0" err="1">
                <a:latin typeface="Courier New" pitchFamily="49" charset="0"/>
                <a:cs typeface="Courier New" pitchFamily="49" charset="0"/>
              </a:rPr>
              <a:t>PixelData</a:t>
            </a:r>
            <a:endParaRPr lang="en-CA" sz="9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D8C5C37-1F68-47FD-BFDC-3E689C516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dirty="0"/>
              <a:t> -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5157E4-0316-4961-99A9-A71D04D4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77900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Use the free, open-source </a:t>
            </a:r>
            <a:r>
              <a:rPr lang="en-US" sz="2800" i="1" dirty="0" err="1"/>
              <a:t>dcmodify</a:t>
            </a:r>
            <a:r>
              <a:rPr lang="en-US" sz="2800" dirty="0"/>
              <a:t> tool to add/remove/modify tags for: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Anonymization (removal of information that can identify the patient)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Fixing of invalid files (e.g., too much info was removed when anonymization was done)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Generating synthetic data sets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600" dirty="0">
                <a:latin typeface="Courier New" pitchFamily="49" charset="0"/>
                <a:cs typeface="Courier New" pitchFamily="49" charset="0"/>
              </a:rPr>
              <a:t>dcmodify.exe </a:t>
            </a:r>
            <a:br>
              <a:rPr lang="en-CA" sz="2600" dirty="0">
                <a:latin typeface="Courier New" pitchFamily="49" charset="0"/>
                <a:cs typeface="Courier New" pitchFamily="49" charset="0"/>
              </a:rPr>
            </a:br>
            <a:r>
              <a:rPr lang="en-CA" sz="2600" dirty="0">
                <a:latin typeface="Courier New" pitchFamily="49" charset="0"/>
                <a:cs typeface="Courier New" pitchFamily="49" charset="0"/>
              </a:rPr>
              <a:t>  --modify 0028,0030=0.14\0.14 </a:t>
            </a:r>
            <a:br>
              <a:rPr lang="en-CA" sz="2600" dirty="0">
                <a:latin typeface="Courier New" pitchFamily="49" charset="0"/>
                <a:cs typeface="Courier New" pitchFamily="49" charset="0"/>
              </a:rPr>
            </a:br>
            <a:r>
              <a:rPr lang="en-CA" sz="2600" dirty="0">
                <a:latin typeface="Courier New" pitchFamily="49" charset="0"/>
                <a:cs typeface="Courier New" pitchFamily="49" charset="0"/>
              </a:rPr>
              <a:t>  --modify-from-file 7fe0,0010=image0.raw </a:t>
            </a:r>
            <a:br>
              <a:rPr lang="en-CA" sz="2600" dirty="0">
                <a:latin typeface="Courier New" pitchFamily="49" charset="0"/>
                <a:cs typeface="Courier New" pitchFamily="49" charset="0"/>
              </a:rPr>
            </a:br>
            <a:r>
              <a:rPr lang="en-CA" sz="2600" dirty="0">
                <a:latin typeface="Courier New" pitchFamily="49" charset="0"/>
                <a:cs typeface="Courier New" pitchFamily="49" charset="0"/>
              </a:rPr>
              <a:t>  inputslice1.dcm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FAB4EA7-BB9E-4B73-8CE5-5739D8607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27BFC7-33CB-4E95-87C3-EC0BF306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246739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5AE027-3A13-41B8-920D-61893CCF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84" y="1066800"/>
            <a:ext cx="8642631" cy="45299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32287C-7B54-4C70-AC6D-183ED373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Set up DICOM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3204F-4640-4586-887D-E8C06D39D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B918D-2507-4157-ABAB-18D09469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C7140-2DA3-48B4-A806-093A1EEB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DBCE3-8D02-4EB7-9F9C-32A244019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2133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6D1DEC-AF31-4945-87C6-1CE307299F57}"/>
              </a:ext>
            </a:extLst>
          </p:cNvPr>
          <p:cNvSpPr txBox="1"/>
          <p:nvPr/>
        </p:nvSpPr>
        <p:spPr>
          <a:xfrm>
            <a:off x="1371600" y="2584626"/>
            <a:ext cx="335730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“DCM” icon and if offered then click “Create new database” button.</a:t>
            </a:r>
          </a:p>
        </p:txBody>
      </p:sp>
    </p:spTree>
    <p:extLst>
      <p:ext uri="{BB962C8B-B14F-4D97-AF65-F5344CB8AC3E}">
        <p14:creationId xmlns:p14="http://schemas.microsoft.com/office/powerpoint/2010/main" val="281886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6CA481E-A6F7-4F39-B314-BBAAB827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066800"/>
            <a:ext cx="8458200" cy="4980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kheops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72" y="150301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2819400" y="2133600"/>
            <a:ext cx="574567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Demo.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Login with GitHub/Google or register a user. </a:t>
            </a:r>
          </a:p>
        </p:txBody>
      </p:sp>
    </p:spTree>
    <p:extLst>
      <p:ext uri="{BB962C8B-B14F-4D97-AF65-F5344CB8AC3E}">
        <p14:creationId xmlns:p14="http://schemas.microsoft.com/office/powerpoint/2010/main" val="4083813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C886F3-049E-4A81-BC6C-9B3F1FA6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3556"/>
            <a:ext cx="8001000" cy="4878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study from Kheops /1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91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3276600" y="4667251"/>
            <a:ext cx="5745671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Slicer icon of study </a:t>
            </a:r>
            <a:r>
              <a:rPr lang="en-US" sz="2400" i="1" dirty="0">
                <a:solidFill>
                  <a:schemeClr val="bg1"/>
                </a:solidFill>
              </a:rPr>
              <a:t>INCISIX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688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75AE1-2929-49DD-A91A-A2636EAC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4899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919"/>
            <a:ext cx="8229600" cy="1143000"/>
          </a:xfrm>
        </p:spPr>
        <p:txBody>
          <a:bodyPr/>
          <a:lstStyle/>
          <a:p>
            <a:r>
              <a:rPr lang="en-US" dirty="0"/>
              <a:t>Open study from Kheops /2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3581400" y="4667251"/>
            <a:ext cx="544087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Drag-and-drop the volume to 3D view for volume rendering.</a:t>
            </a:r>
          </a:p>
        </p:txBody>
      </p:sp>
    </p:spTree>
    <p:extLst>
      <p:ext uri="{BB962C8B-B14F-4D97-AF65-F5344CB8AC3E}">
        <p14:creationId xmlns:p14="http://schemas.microsoft.com/office/powerpoint/2010/main" val="333720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17859A-D29D-4D65-8EE1-0BE34212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9" y="914400"/>
            <a:ext cx="7924800" cy="5148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album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91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3581400" y="4429125"/>
            <a:ext cx="4513261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CEREBRIX, PELVIX, MAGIX.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Add to an album.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Add to a new album.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13AD0-0AFF-43FB-AEBE-60C8F837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71" y="463279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5B21A-A4FA-4327-AAB6-DF33A70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70" y="506933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610CE-0C8A-4DC1-9D29-AE7E5983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735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317A2-FC10-4257-8606-91C5F884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6078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57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2B414-A563-4252-8756-1435C05E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19" y="990600"/>
            <a:ext cx="7162800" cy="5181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album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4194177" y="2838451"/>
            <a:ext cx="4513261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Set Album Name.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Enable all options.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Create.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13AD0-0AFF-43FB-AEBE-60C8F837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85119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5B21A-A4FA-4327-AAB6-DF33A70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41" y="51532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610CE-0C8A-4DC1-9D29-AE7E5983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317A2-FC10-4257-8606-91C5F884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01" y="440547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24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2809B-D8F9-4D80-AD7E-7340546F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2" y="921044"/>
            <a:ext cx="6264097" cy="4177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sharing link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1133520" y="5064573"/>
            <a:ext cx="4513261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link icon.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Enable all options.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Create.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Save the sharing URL.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13AD0-0AFF-43FB-AEBE-60C8F837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5675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5B21A-A4FA-4327-AAB6-DF33A70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359929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0610CE-0C8A-4DC1-9D29-AE7E5983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400" y="287367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317A2-FC10-4257-8606-91C5F884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56" y="327342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7DE1B-8A6F-47C6-9599-86A3BAAF4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72" y="41689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26B952-7E63-4A0D-A8AC-77650BF89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66" y="2559190"/>
            <a:ext cx="2800494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179D7A0-13F9-4369-8FF0-5A21985B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69757"/>
            <a:ext cx="8382000" cy="5093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2D10D-892B-43CE-85DD-509CE5A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using DICOMweb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55B34-8A3C-4A4A-B1FC-BA409AA0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79211-47D7-4AD2-B9BF-4A023D35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0A248-6E6C-4D47-9AE6-98553EC9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733" y="125167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77A03-9B5B-4B0C-A125-575EE313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08" y="187463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A04CF-9A51-448A-AEF8-01AC2553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12" y="4114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BBAE4-05B9-4C80-B1DF-BFEA503A79FD}"/>
              </a:ext>
            </a:extLst>
          </p:cNvPr>
          <p:cNvSpPr txBox="1"/>
          <p:nvPr/>
        </p:nvSpPr>
        <p:spPr>
          <a:xfrm>
            <a:off x="4114800" y="991303"/>
            <a:ext cx="4831271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Use sharing link as server URL: </a:t>
            </a:r>
            <a:r>
              <a:rPr lang="en-CA" sz="2400" b="1" dirty="0"/>
              <a:t>https://demo.kheops.online/view/sFy9ca1ncU1otUsJtKva2s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Connect.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CEREBRIX, series number 6.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dirty="0" err="1">
                <a:solidFill>
                  <a:schemeClr val="bg1"/>
                </a:solidFill>
              </a:rPr>
              <a:t>Download&amp;Load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7D656B-E48E-4DC9-8F11-4AEFED14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346" y="189880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0AB288-E162-4E3D-9487-21BFC8F13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0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81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497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Please finish the ‘Data loading and visualization’ tutorial before starting this one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dirty="0"/>
              <a:t>Install the </a:t>
            </a:r>
            <a:r>
              <a:rPr lang="en-US" b="1" dirty="0" err="1"/>
              <a:t>DICOMwebBrowser</a:t>
            </a:r>
            <a:r>
              <a:rPr lang="en-US" dirty="0"/>
              <a:t> and </a:t>
            </a:r>
            <a:r>
              <a:rPr lang="en-US" b="1" dirty="0"/>
              <a:t>SlicerRT</a:t>
            </a:r>
            <a:r>
              <a:rPr lang="en-US" dirty="0"/>
              <a:t> extensions from the Extensions Manager</a:t>
            </a:r>
          </a:p>
          <a:p>
            <a:pPr>
              <a:spcAft>
                <a:spcPts val="1200"/>
              </a:spcAft>
            </a:pPr>
            <a:r>
              <a:rPr lang="en-US" dirty="0"/>
              <a:t>Download and unzip this dataset:</a:t>
            </a:r>
            <a:br>
              <a:rPr lang="en-US" dirty="0"/>
            </a:br>
            <a:r>
              <a:rPr lang="en-US" sz="2400" dirty="0">
                <a:hlinkClick r:id="rId2"/>
              </a:rPr>
              <a:t>https://github.com/PerkLab/PerkLabBootcamp/raw/master/Data/eclipse-8.1.20-phantom-prostate.zip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66B856-C36C-480C-BCE1-4D705B18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72545"/>
            <a:ext cx="8686800" cy="5312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98E6A-6EA0-4091-A5D8-CFB0FF00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DICOM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3915C-2B2B-4C36-91D0-3A2A58B10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28E98-F82B-4585-8D72-1FF8F605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B7209-D4FA-4C97-B454-88E360A0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5276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5104A-65E5-4797-A574-94BB5E790F18}"/>
              </a:ext>
            </a:extLst>
          </p:cNvPr>
          <p:cNvSpPr txBox="1"/>
          <p:nvPr/>
        </p:nvSpPr>
        <p:spPr>
          <a:xfrm>
            <a:off x="1524000" y="4038600"/>
            <a:ext cx="5469916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Notice that the DICOM data is organized in a patient/study/series structure.</a:t>
            </a:r>
          </a:p>
        </p:txBody>
      </p:sp>
    </p:spTree>
    <p:extLst>
      <p:ext uri="{BB962C8B-B14F-4D97-AF65-F5344CB8AC3E}">
        <p14:creationId xmlns:p14="http://schemas.microsoft.com/office/powerpoint/2010/main" val="370257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7E7149-6A1D-4B02-A783-3A62D226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29518"/>
            <a:ext cx="8584134" cy="5166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5397E-9956-4784-8F20-9BC10B00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DICOM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DBB38-828F-4A3C-9E15-FAA91E16F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161FF-DAE7-4206-BE34-A57EAF78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2E7F1-270E-4ADC-AE5C-5C98650D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86" y="297587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162A2-E843-4CC7-B04E-33B74E49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465147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D27CB-DC57-45C1-A130-E1524BB47A6C}"/>
              </a:ext>
            </a:extLst>
          </p:cNvPr>
          <p:cNvSpPr txBox="1"/>
          <p:nvPr/>
        </p:nvSpPr>
        <p:spPr>
          <a:xfrm>
            <a:off x="179790" y="5495835"/>
            <a:ext cx="705921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i="1" dirty="0">
                <a:solidFill>
                  <a:schemeClr val="bg1"/>
                </a:solidFill>
              </a:rPr>
              <a:t>Show DICOM database.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on Series. Click </a:t>
            </a:r>
            <a:r>
              <a:rPr lang="en-US" sz="2400" i="1" dirty="0">
                <a:solidFill>
                  <a:schemeClr val="bg1"/>
                </a:solidFill>
              </a:rPr>
              <a:t>View DICOM metadata.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Double-click the tag </a:t>
            </a:r>
            <a:r>
              <a:rPr lang="en-US" sz="2400" dirty="0">
                <a:solidFill>
                  <a:schemeClr val="bg1"/>
                </a:solidFill>
              </a:rPr>
              <a:t>to open </a:t>
            </a:r>
            <a:r>
              <a:rPr lang="en-US" sz="2400" dirty="0" err="1">
                <a:solidFill>
                  <a:schemeClr val="bg1"/>
                </a:solidFill>
              </a:rPr>
              <a:t>DICOMLookup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7A5B17-6350-40AD-A0E9-1A96A32A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4987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37F2DF-1825-47CD-8CB1-AE1A67770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37" y="1866880"/>
            <a:ext cx="3927764" cy="2524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474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Using DICOM data from local storage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9C41E-BB38-4E39-864B-46CC82DA2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4"/>
          <a:stretch/>
        </p:blipFill>
        <p:spPr>
          <a:xfrm>
            <a:off x="940924" y="1566947"/>
            <a:ext cx="7262152" cy="47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3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D41C44C-B12C-485E-8E3C-4951C937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8" y="990600"/>
            <a:ext cx="8441716" cy="5027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4352BF-0F09-4E74-94B0-E5CEBE93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DICOM data from disk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C23B7-8235-421F-B64D-95174D058E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3EABE-EF20-4234-B21E-C0C7CF94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8EAC6-9102-4028-B6E4-1EA775F84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4303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F40D0-2AFA-49D1-B9CC-E684E471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98" y="16573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256EAE-9D08-4576-B948-24E850E461C7}"/>
              </a:ext>
            </a:extLst>
          </p:cNvPr>
          <p:cNvSpPr txBox="1"/>
          <p:nvPr/>
        </p:nvSpPr>
        <p:spPr>
          <a:xfrm>
            <a:off x="114300" y="4038600"/>
            <a:ext cx="480060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Open the DICOM module.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Drag-and-drop folder to the Slicer application window.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When DICOM module is opened then drag-and-dropped files are automatically imported as DICOM.</a:t>
            </a:r>
          </a:p>
        </p:txBody>
      </p:sp>
    </p:spTree>
    <p:extLst>
      <p:ext uri="{BB962C8B-B14F-4D97-AF65-F5344CB8AC3E}">
        <p14:creationId xmlns:p14="http://schemas.microsoft.com/office/powerpoint/2010/main" val="394910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1B6917-55EA-4B21-A2EC-9B7E7107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986853"/>
            <a:ext cx="8305800" cy="4968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3EC60-28A3-4147-89F0-7D83D80D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prostate phantom RT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E3EB4-3EDC-4531-9A00-AA9CBFCC7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72305-80E1-42E7-A8BF-836580C9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0C92D-798A-4929-BB18-C6001ADF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4165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13D194-9A45-4250-982A-17745114D9E7}"/>
              </a:ext>
            </a:extLst>
          </p:cNvPr>
          <p:cNvSpPr txBox="1"/>
          <p:nvPr/>
        </p:nvSpPr>
        <p:spPr>
          <a:xfrm>
            <a:off x="685800" y="3886200"/>
            <a:ext cx="431268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on the study to load the entire study.</a:t>
            </a:r>
          </a:p>
        </p:txBody>
      </p:sp>
    </p:spTree>
    <p:extLst>
      <p:ext uri="{BB962C8B-B14F-4D97-AF65-F5344CB8AC3E}">
        <p14:creationId xmlns:p14="http://schemas.microsoft.com/office/powerpoint/2010/main" val="76219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9C8ADE-32F3-4727-B6F5-5118650A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5281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4724B-AE79-46AD-8C1D-E846CE7C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radiotherapy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6DEB4-E3A0-4D37-AAE8-54E1646FB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EB5E6-B8B7-4C03-B903-C41CCD86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39675-0E21-4761-B383-1EE050D7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714D34-D793-4E6E-BE71-38C4DD0A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697" y="240148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E46F8-0EE2-4515-94A6-C49B1B86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72931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0970BC-E250-43B9-A0FA-61F33528A3BE}"/>
              </a:ext>
            </a:extLst>
          </p:cNvPr>
          <p:cNvSpPr txBox="1"/>
          <p:nvPr/>
        </p:nvSpPr>
        <p:spPr>
          <a:xfrm>
            <a:off x="76200" y="4851716"/>
            <a:ext cx="6323451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show the dose volume in the foreground layer to overlay it with the anatomy: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Link views.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5 as foreground, 2 as background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Use the slider to adjust opacity.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845792-3FE4-4004-B984-791F7EDC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00" y="16573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00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>
            <a:extLst>
              <a:ext uri="{FF2B5EF4-FFF2-40B4-BE49-F238E27FC236}">
                <a16:creationId xmlns:a16="http://schemas.microsoft.com/office/drawing/2014/main" id="{1973BAC2-FFCC-4BEA-8FFD-C18D2131793F}"/>
              </a:ext>
            </a:extLst>
          </p:cNvPr>
          <p:cNvSpPr/>
          <p:nvPr/>
        </p:nvSpPr>
        <p:spPr>
          <a:xfrm>
            <a:off x="1704834" y="3799351"/>
            <a:ext cx="1419929" cy="100766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3:</a:t>
            </a:r>
            <a:br>
              <a:rPr lang="en-US" dirty="0"/>
            </a:br>
            <a:r>
              <a:rPr lang="en-US" dirty="0"/>
              <a:t>Export DICOM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5D11DDC6-92DA-4C5D-BC8C-44679D8923F0}"/>
              </a:ext>
            </a:extLst>
          </p:cNvPr>
          <p:cNvSpPr/>
          <p:nvPr/>
        </p:nvSpPr>
        <p:spPr>
          <a:xfrm>
            <a:off x="3985483" y="2140019"/>
            <a:ext cx="936104" cy="64807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743323-ACB8-4E51-9ED3-1DF24C150CD6}"/>
              </a:ext>
            </a:extLst>
          </p:cNvPr>
          <p:cNvGrpSpPr/>
          <p:nvPr/>
        </p:nvGrpSpPr>
        <p:grpSpPr>
          <a:xfrm>
            <a:off x="812697" y="1767432"/>
            <a:ext cx="1152128" cy="1439387"/>
            <a:chOff x="3563889" y="4781124"/>
            <a:chExt cx="1152128" cy="1439387"/>
          </a:xfrm>
        </p:grpSpPr>
        <p:pic>
          <p:nvPicPr>
            <p:cNvPr id="8" name="Picture 2" descr="C:\Users\lasso\AppData\Local\Microsoft\Windows\Temporary Internet Files\Content.IE5\CNQXUMMO\MC900433853[1].png">
              <a:extLst>
                <a:ext uri="{FF2B5EF4-FFF2-40B4-BE49-F238E27FC236}">
                  <a16:creationId xmlns:a16="http://schemas.microsoft.com/office/drawing/2014/main" id="{8F1304C6-793B-407D-AB84-A01FB43FE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9" y="4781124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asso\AppData\Local\Microsoft\Windows\Temporary Internet Files\Content.IE5\CNQXUMMO\MC900433853[1].png">
              <a:extLst>
                <a:ext uri="{FF2B5EF4-FFF2-40B4-BE49-F238E27FC236}">
                  <a16:creationId xmlns:a16="http://schemas.microsoft.com/office/drawing/2014/main" id="{020A7D9A-6C21-44F5-AD50-5CA2964EB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3" y="5157192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lasso\AppData\Local\Microsoft\Windows\Temporary Internet Files\Content.IE5\CNQXUMMO\MC900433853[1].png">
              <a:extLst>
                <a:ext uri="{FF2B5EF4-FFF2-40B4-BE49-F238E27FC236}">
                  <a16:creationId xmlns:a16="http://schemas.microsoft.com/office/drawing/2014/main" id="{FAA6FA1A-CC56-4E15-BDEA-ECC555707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3" y="5644447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Elbow Connector 7">
              <a:extLst>
                <a:ext uri="{FF2B5EF4-FFF2-40B4-BE49-F238E27FC236}">
                  <a16:creationId xmlns:a16="http://schemas.microsoft.com/office/drawing/2014/main" id="{3B06B11A-8BCA-4C04-B42C-62991251EAA6}"/>
                </a:ext>
              </a:extLst>
            </p:cNvPr>
            <p:cNvCxnSpPr>
              <a:stCxn id="8" idx="2"/>
              <a:endCxn id="9" idx="1"/>
            </p:cNvCxnSpPr>
            <p:nvPr/>
          </p:nvCxnSpPr>
          <p:spPr>
            <a:xfrm rot="16200000" flipH="1">
              <a:off x="3951919" y="5257190"/>
              <a:ext cx="88036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3">
              <a:extLst>
                <a:ext uri="{FF2B5EF4-FFF2-40B4-BE49-F238E27FC236}">
                  <a16:creationId xmlns:a16="http://schemas.microsoft.com/office/drawing/2014/main" id="{C86107C3-6D2D-45CA-A937-4A833DEAFC54}"/>
                </a:ext>
              </a:extLst>
            </p:cNvPr>
            <p:cNvCxnSpPr>
              <a:endCxn id="10" idx="1"/>
            </p:cNvCxnSpPr>
            <p:nvPr/>
          </p:nvCxnSpPr>
          <p:spPr>
            <a:xfrm rot="16200000" flipH="1">
              <a:off x="3708294" y="5500819"/>
              <a:ext cx="575289" cy="28803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2D8B2E-0C73-45EE-BC52-7E443C7A7711}"/>
              </a:ext>
            </a:extLst>
          </p:cNvPr>
          <p:cNvCxnSpPr>
            <a:cxnSpLocks/>
          </p:cNvCxnSpPr>
          <p:nvPr/>
        </p:nvCxnSpPr>
        <p:spPr bwMode="auto">
          <a:xfrm>
            <a:off x="2428734" y="2312042"/>
            <a:ext cx="980120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B0D523-0741-43F8-B709-62B863CC595B}"/>
              </a:ext>
            </a:extLst>
          </p:cNvPr>
          <p:cNvSpPr txBox="1">
            <a:spLocks/>
          </p:cNvSpPr>
          <p:nvPr/>
        </p:nvSpPr>
        <p:spPr bwMode="auto">
          <a:xfrm>
            <a:off x="3811381" y="2828079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Slicer DICOM database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C15C19-C482-442E-8695-759B3F6AD047}"/>
              </a:ext>
            </a:extLst>
          </p:cNvPr>
          <p:cNvSpPr txBox="1">
            <a:spLocks/>
          </p:cNvSpPr>
          <p:nvPr/>
        </p:nvSpPr>
        <p:spPr bwMode="auto">
          <a:xfrm>
            <a:off x="2200134" y="1759019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import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5EB1AB-1D18-46C3-8119-B5ED453A4430}"/>
              </a:ext>
            </a:extLst>
          </p:cNvPr>
          <p:cNvSpPr txBox="1">
            <a:spLocks/>
          </p:cNvSpPr>
          <p:nvPr/>
        </p:nvSpPr>
        <p:spPr bwMode="auto">
          <a:xfrm>
            <a:off x="702961" y="3135216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 files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E57906-F59E-4AF2-919D-132EE2B2B71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35249" y="3350345"/>
            <a:ext cx="1260285" cy="1609074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74C8EE9-DEF8-415B-BD8B-6D58E4807096}"/>
              </a:ext>
            </a:extLst>
          </p:cNvPr>
          <p:cNvSpPr txBox="1">
            <a:spLocks/>
          </p:cNvSpPr>
          <p:nvPr/>
        </p:nvSpPr>
        <p:spPr bwMode="auto">
          <a:xfrm>
            <a:off x="1704834" y="4003600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export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0AA902-8980-4C37-AE4F-A1011BDD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06" y="4397944"/>
            <a:ext cx="2068402" cy="1447881"/>
          </a:xfrm>
          <a:prstGeom prst="rect">
            <a:avLst/>
          </a:prstGeom>
        </p:spPr>
      </p:pic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5533EED9-91D9-4076-9551-645D25BDB71E}"/>
              </a:ext>
            </a:extLst>
          </p:cNvPr>
          <p:cNvSpPr/>
          <p:nvPr/>
        </p:nvSpPr>
        <p:spPr>
          <a:xfrm>
            <a:off x="7032102" y="2140019"/>
            <a:ext cx="936104" cy="648072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C8B63CC-0DBE-40B4-9126-3F492E7F5380}"/>
              </a:ext>
            </a:extLst>
          </p:cNvPr>
          <p:cNvSpPr txBox="1">
            <a:spLocks/>
          </p:cNvSpPr>
          <p:nvPr/>
        </p:nvSpPr>
        <p:spPr bwMode="auto">
          <a:xfrm>
            <a:off x="6858000" y="2828079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Remote PACS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89C3F6-4863-4151-8984-1F8767547A24}"/>
              </a:ext>
            </a:extLst>
          </p:cNvPr>
          <p:cNvCxnSpPr>
            <a:cxnSpLocks/>
          </p:cNvCxnSpPr>
          <p:nvPr/>
        </p:nvCxnSpPr>
        <p:spPr bwMode="auto">
          <a:xfrm>
            <a:off x="5525070" y="2305623"/>
            <a:ext cx="980120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C7AE0B4-57C3-46F1-9F27-C4DEF2E72AA2}"/>
              </a:ext>
            </a:extLst>
          </p:cNvPr>
          <p:cNvSpPr txBox="1">
            <a:spLocks/>
          </p:cNvSpPr>
          <p:nvPr/>
        </p:nvSpPr>
        <p:spPr bwMode="auto">
          <a:xfrm>
            <a:off x="5296470" y="1752600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push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79E882-9966-4E82-B6C5-627F737158A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5070" y="2615437"/>
            <a:ext cx="968898" cy="12614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FB91397-1B02-45B0-8987-A36D678BCFF1}"/>
              </a:ext>
            </a:extLst>
          </p:cNvPr>
          <p:cNvSpPr txBox="1">
            <a:spLocks/>
          </p:cNvSpPr>
          <p:nvPr/>
        </p:nvSpPr>
        <p:spPr bwMode="auto">
          <a:xfrm>
            <a:off x="5285619" y="2719564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query/retrieve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7F1B3A-D66A-4460-BFA5-C0E0C4E1882D}"/>
              </a:ext>
            </a:extLst>
          </p:cNvPr>
          <p:cNvCxnSpPr>
            <a:cxnSpLocks/>
          </p:cNvCxnSpPr>
          <p:nvPr/>
        </p:nvCxnSpPr>
        <p:spPr bwMode="auto">
          <a:xfrm flipV="1">
            <a:off x="4638534" y="3359220"/>
            <a:ext cx="0" cy="880263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D8411C7-85DF-4657-9EDE-66BD53607D04}"/>
              </a:ext>
            </a:extLst>
          </p:cNvPr>
          <p:cNvSpPr txBox="1">
            <a:spLocks/>
          </p:cNvSpPr>
          <p:nvPr/>
        </p:nvSpPr>
        <p:spPr bwMode="auto">
          <a:xfrm>
            <a:off x="3234335" y="3501663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DICOM</a:t>
            </a:r>
          </a:p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loading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7ADE1E-066B-4E18-B8C8-2E3427D1DFDE}"/>
              </a:ext>
            </a:extLst>
          </p:cNvPr>
          <p:cNvCxnSpPr>
            <a:cxnSpLocks/>
          </p:cNvCxnSpPr>
          <p:nvPr/>
        </p:nvCxnSpPr>
        <p:spPr bwMode="auto">
          <a:xfrm>
            <a:off x="4333734" y="3372746"/>
            <a:ext cx="1" cy="866737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558C2A6-D9AB-421A-8FB8-A9A1D13CB7F3}"/>
              </a:ext>
            </a:extLst>
          </p:cNvPr>
          <p:cNvSpPr txBox="1">
            <a:spLocks/>
          </p:cNvSpPr>
          <p:nvPr/>
        </p:nvSpPr>
        <p:spPr bwMode="auto">
          <a:xfrm>
            <a:off x="3985483" y="5878763"/>
            <a:ext cx="13716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363538" algn="ctr" eaLnBrk="0" hangingPunct="0">
              <a:spcBef>
                <a:spcPts val="0"/>
              </a:spcBef>
              <a:tabLst>
                <a:tab pos="230188" algn="l"/>
              </a:tabLst>
              <a:defRPr/>
            </a:pPr>
            <a:r>
              <a:rPr lang="en-CA" sz="1600" i="1" kern="0" dirty="0">
                <a:solidFill>
                  <a:srgbClr val="C00000"/>
                </a:solidFill>
                <a:latin typeface="+mn-lt"/>
              </a:rPr>
              <a:t>Slicer scene</a:t>
            </a:r>
          </a:p>
        </p:txBody>
      </p:sp>
    </p:spTree>
    <p:extLst>
      <p:ext uri="{BB962C8B-B14F-4D97-AF65-F5344CB8AC3E}">
        <p14:creationId xmlns:p14="http://schemas.microsoft.com/office/powerpoint/2010/main" val="42435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22" grpId="0"/>
      <p:bldP spid="25" grpId="0"/>
      <p:bldP spid="27" grpId="0"/>
      <p:bldP spid="29" grpId="0"/>
      <p:bldP spid="31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509F97-F4B8-4463-B292-3F37834A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26" y="1066800"/>
            <a:ext cx="8153400" cy="4964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64443-4CBE-4709-9D78-78036213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95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E0515-521C-4F87-A4E5-568329C9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3733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63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8F097-4332-4985-91B2-BB3974AF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804662" cy="449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D3EF3-C0FE-4086-8931-A009F4D0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038032"/>
            <a:ext cx="4251935" cy="3981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066DF-A591-4AC0-89CE-AF5B053E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4023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BCA05-07F1-4C97-B11E-6C402E8D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495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F1F5C-10C2-4150-8F0B-796FCC5D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674" y="4876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5E468-840F-4683-AC80-7AC52A605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78167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3E1253-62AA-4DA9-BDAD-E256E21C6B00}"/>
              </a:ext>
            </a:extLst>
          </p:cNvPr>
          <p:cNvSpPr txBox="1"/>
          <p:nvPr/>
        </p:nvSpPr>
        <p:spPr>
          <a:xfrm>
            <a:off x="609600" y="3505200"/>
            <a:ext cx="3996845" cy="47625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Must to set valid sex (e.g., M)</a:t>
            </a:r>
          </a:p>
        </p:txBody>
      </p:sp>
    </p:spTree>
    <p:extLst>
      <p:ext uri="{BB962C8B-B14F-4D97-AF65-F5344CB8AC3E}">
        <p14:creationId xmlns:p14="http://schemas.microsoft.com/office/powerpoint/2010/main" val="4174954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194A3A-4290-44B6-9F4A-169AD808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772400" cy="3642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066DF-A591-4AC0-89CE-AF5B053E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01" y="34216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3E1253-62AA-4DA9-BDAD-E256E21C6B00}"/>
              </a:ext>
            </a:extLst>
          </p:cNvPr>
          <p:cNvSpPr txBox="1"/>
          <p:nvPr/>
        </p:nvSpPr>
        <p:spPr>
          <a:xfrm>
            <a:off x="157385" y="3730998"/>
            <a:ext cx="502920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on the exported study.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i="1" dirty="0">
                <a:solidFill>
                  <a:schemeClr val="bg1"/>
                </a:solidFill>
              </a:rPr>
              <a:t>Send to DICOM server.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i="1" dirty="0">
                <a:solidFill>
                  <a:schemeClr val="bg1"/>
                </a:solidFill>
              </a:rPr>
              <a:t>DICOMweb</a:t>
            </a:r>
            <a:r>
              <a:rPr lang="en-US" sz="2400" dirty="0">
                <a:solidFill>
                  <a:schemeClr val="bg1"/>
                </a:solidFill>
              </a:rPr>
              <a:t> protocol.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Use Kheops sharing URL as destination address.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Click OK.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139DEC-87BA-451A-85B3-E2BD863E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377" y="4121632"/>
            <a:ext cx="2832246" cy="176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193482-9DE0-4257-8870-F351918D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8" y="476620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69E4D5-AEFB-4BB3-B540-0DD7F0C2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539" y="50868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AB1079-B514-47F4-8A08-E19DDA75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33" y="556307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8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industry standard for storage and network transfer of medical images</a:t>
            </a:r>
          </a:p>
          <a:p>
            <a:r>
              <a:rPr lang="en-US" dirty="0"/>
              <a:t>Freely available</a:t>
            </a:r>
          </a:p>
          <a:p>
            <a:pPr lvl="1"/>
            <a:r>
              <a:rPr lang="en-US" dirty="0"/>
              <a:t>Full documentation: </a:t>
            </a:r>
            <a:r>
              <a:rPr lang="en-US" dirty="0">
                <a:hlinkClick r:id="rId2"/>
              </a:rPr>
              <a:t>http://medical.nema.org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DICOM tag lookup: </a:t>
            </a:r>
            <a:r>
              <a:rPr lang="en-US" dirty="0">
                <a:hlinkClick r:id="rId3"/>
              </a:rPr>
              <a:t>http://dicomlookup.com</a:t>
            </a:r>
            <a:r>
              <a:rPr lang="en-US" dirty="0"/>
              <a:t> </a:t>
            </a:r>
          </a:p>
          <a:p>
            <a:r>
              <a:rPr lang="en-US" dirty="0"/>
              <a:t>“Designed by committee” - many device manufacturers collaborate to specify the standard</a:t>
            </a:r>
          </a:p>
          <a:p>
            <a:r>
              <a:rPr lang="en-US" dirty="0"/>
              <a:t>Very large (about 3500 pages), complex </a:t>
            </a:r>
            <a:br>
              <a:rPr lang="en-US" dirty="0"/>
            </a:br>
            <a:r>
              <a:rPr lang="en-US" dirty="0"/>
              <a:t>→ implementation is difficult</a:t>
            </a:r>
          </a:p>
          <a:p>
            <a:r>
              <a:rPr lang="en-US" dirty="0"/>
              <a:t>There is no reference implementation or standard conformance test suite</a:t>
            </a:r>
          </a:p>
          <a:p>
            <a:r>
              <a:rPr lang="en-US" dirty="0"/>
              <a:t>Implementation is always only partial and very often incorrect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82CF0A-C048-48CA-8C2F-D7FA87831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87274D1-FCE6-485E-BC7A-513AF63E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1519455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21A068-18FF-496B-A253-93F032EC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31059"/>
            <a:ext cx="8458200" cy="525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C945D-179A-4284-9CE0-8B31EE4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image to DICOM files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AD84C-31FF-46D3-B016-EA79201E2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EE31-BECF-49CF-8DE2-8C13B614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066DF-A591-4AC0-89CE-AF5B053E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24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0321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3982-E83A-41FC-945A-B148F23A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FDDCE2-B919-4D85-94F1-47E48209B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C4CC2-4D56-48AF-B113-B57853A7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DBB5A-AC35-444E-9ED1-49B06B42C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3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DICOM file structure</a:t>
            </a:r>
          </a:p>
          <a:p>
            <a:pPr lvl="1"/>
            <a:r>
              <a:rPr lang="en-US" dirty="0"/>
              <a:t>Meta-information header (version, encoding, </a:t>
            </a:r>
            <a:r>
              <a:rPr lang="en-US" dirty="0" err="1"/>
              <a:t>endianness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List of attributes</a:t>
            </a:r>
          </a:p>
          <a:p>
            <a:pPr lvl="2"/>
            <a:r>
              <a:rPr lang="en-US" dirty="0"/>
              <a:t>Attribute name: human-readable name</a:t>
            </a:r>
          </a:p>
          <a:p>
            <a:pPr lvl="2"/>
            <a:r>
              <a:rPr lang="en-US" dirty="0"/>
              <a:t>Tag: 4+4 digit hexadecimal identifier (</a:t>
            </a:r>
            <a:r>
              <a:rPr lang="en-US" dirty="0" err="1"/>
              <a:t>group+element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Even group number: standard data</a:t>
            </a:r>
          </a:p>
          <a:p>
            <a:pPr lvl="3"/>
            <a:r>
              <a:rPr lang="en-US" dirty="0"/>
              <a:t>Odd group number: private data (see DICOM conformance statement)</a:t>
            </a:r>
          </a:p>
          <a:p>
            <a:pPr lvl="2"/>
            <a:r>
              <a:rPr lang="en-US" dirty="0"/>
              <a:t>Type: 1 = mandatory, 2=may be empty, 3=may be missing; 1C, 2C, 3C: conditional, it depends on other attributes if required or not</a:t>
            </a:r>
          </a:p>
          <a:p>
            <a:pPr lvl="2"/>
            <a:r>
              <a:rPr lang="en-US" dirty="0"/>
              <a:t>Description: specification of the attribute</a:t>
            </a:r>
          </a:p>
          <a:p>
            <a:pPr lvl="2"/>
            <a:r>
              <a:rPr lang="en-US" dirty="0"/>
              <a:t>Value representation (VR): decimal string, date, time, code string, etc. Special: sequence (SQ) can contain a list of attributes</a:t>
            </a:r>
          </a:p>
          <a:p>
            <a:pPr lvl="2"/>
            <a:r>
              <a:rPr lang="en-US" dirty="0"/>
              <a:t>Value multiplicity (VM): 1, 2, 1-n (string separator: backslash)</a:t>
            </a:r>
          </a:p>
          <a:p>
            <a:pPr lvl="1"/>
            <a:r>
              <a:rPr lang="en-US" dirty="0"/>
              <a:t>Pixel data is stored in an attribute, too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E1742A-5F66-4FD6-B439-B0EB84F97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1FDC79C-A0EA-4A91-8907-F4B5C1A1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256239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830763"/>
          </a:xfrm>
        </p:spPr>
        <p:txBody>
          <a:bodyPr>
            <a:normAutofit/>
          </a:bodyPr>
          <a:lstStyle/>
          <a:p>
            <a:r>
              <a:rPr lang="en-US" dirty="0"/>
              <a:t>Most important parts of the standard</a:t>
            </a:r>
          </a:p>
          <a:p>
            <a:pPr lvl="1"/>
            <a:r>
              <a:rPr lang="fr-FR" dirty="0">
                <a:hlinkClick r:id="rId2"/>
              </a:rPr>
              <a:t>Part 3</a:t>
            </a:r>
            <a:r>
              <a:rPr lang="fr-FR" dirty="0"/>
              <a:t>: Information Object </a:t>
            </a:r>
            <a:r>
              <a:rPr lang="fr-FR" dirty="0" err="1"/>
              <a:t>Definitions</a:t>
            </a:r>
            <a:r>
              <a:rPr lang="fr-FR" dirty="0"/>
              <a:t> (IOD): an IOD </a:t>
            </a:r>
            <a:r>
              <a:rPr lang="fr-FR" dirty="0" err="1"/>
              <a:t>represents</a:t>
            </a:r>
            <a:r>
              <a:rPr lang="fr-FR" dirty="0"/>
              <a:t> the </a:t>
            </a:r>
            <a:r>
              <a:rPr lang="fr-FR" dirty="0" err="1"/>
              <a:t>acquired</a:t>
            </a:r>
            <a:r>
              <a:rPr lang="fr-FR" dirty="0"/>
              <a:t> image (CT, MR, US, etc.); </a:t>
            </a:r>
            <a:r>
              <a:rPr lang="fr-FR" dirty="0" err="1"/>
              <a:t>this</a:t>
            </a:r>
            <a:r>
              <a:rPr lang="fr-FR" dirty="0"/>
              <a:t> part </a:t>
            </a:r>
            <a:r>
              <a:rPr lang="fr-FR" dirty="0" err="1"/>
              <a:t>specifies</a:t>
            </a:r>
            <a:r>
              <a:rPr lang="fr-FR" dirty="0"/>
              <a:t> the </a:t>
            </a:r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IOD</a:t>
            </a:r>
          </a:p>
          <a:p>
            <a:pPr lvl="1"/>
            <a:r>
              <a:rPr lang="en-CA" dirty="0">
                <a:hlinkClick r:id="rId3"/>
              </a:rPr>
              <a:t>Part 5</a:t>
            </a:r>
            <a:r>
              <a:rPr lang="en-CA" dirty="0"/>
              <a:t>: Data Structures and Encoding: definition of how the data is stored in memory, explains private, conditional, sequence, etc.</a:t>
            </a:r>
            <a:endParaRPr lang="fr-FR" dirty="0"/>
          </a:p>
          <a:p>
            <a:pPr lvl="1"/>
            <a:r>
              <a:rPr lang="en-US" dirty="0">
                <a:hlinkClick r:id="rId4"/>
              </a:rPr>
              <a:t>Part 6</a:t>
            </a:r>
            <a:r>
              <a:rPr lang="en-US" dirty="0"/>
              <a:t>: Data Dictionary: tag, name, VR, VM for each attribute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F1BB760-D14D-4431-ABF1-176692578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/>
              <a:t> -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92918D6-EE27-4453-B5E7-39968CCF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225928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3144"/>
            <a:ext cx="6108700" cy="46452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3: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5CF81E4-E4F7-480E-A6CB-E24B871F8C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dirty="0"/>
              <a:t> -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8CDF5E6-4B11-4220-A0EE-6B44A6E8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D98D48-527D-4BA3-BEF2-CABAB4B3A763}"/>
              </a:ext>
            </a:extLst>
          </p:cNvPr>
          <p:cNvSpPr/>
          <p:nvPr/>
        </p:nvSpPr>
        <p:spPr>
          <a:xfrm>
            <a:off x="4139552" y="1947830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1703A1-B278-46FD-9755-559CB73DBE22}"/>
              </a:ext>
            </a:extLst>
          </p:cNvPr>
          <p:cNvSpPr/>
          <p:nvPr/>
        </p:nvSpPr>
        <p:spPr>
          <a:xfrm>
            <a:off x="4959674" y="1954504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7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85136"/>
            <a:ext cx="8153400" cy="109146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6: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Part 5: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9"/>
          <a:stretch/>
        </p:blipFill>
        <p:spPr bwMode="auto">
          <a:xfrm>
            <a:off x="2057400" y="3379470"/>
            <a:ext cx="6108700" cy="27165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2D3283A-150B-4C1E-8089-67DEAF1CAF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/>
              <a:t> -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F15D74-6561-4065-B1FE-CE0C71C2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B343F8-7756-4CC9-AB24-C8A698643BDF}"/>
              </a:ext>
            </a:extLst>
          </p:cNvPr>
          <p:cNvSpPr/>
          <p:nvPr/>
        </p:nvSpPr>
        <p:spPr>
          <a:xfrm>
            <a:off x="7315200" y="2196260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1E7ADB-EC53-46A9-8FA5-1266CA9C45AD}"/>
              </a:ext>
            </a:extLst>
          </p:cNvPr>
          <p:cNvSpPr/>
          <p:nvPr/>
        </p:nvSpPr>
        <p:spPr>
          <a:xfrm>
            <a:off x="8382000" y="2185136"/>
            <a:ext cx="3810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0EEBB-EEAD-4785-AA6F-BB2B08B181AA}"/>
              </a:ext>
            </a:extLst>
          </p:cNvPr>
          <p:cNvSpPr/>
          <p:nvPr/>
        </p:nvSpPr>
        <p:spPr>
          <a:xfrm>
            <a:off x="2063518" y="3429000"/>
            <a:ext cx="755882" cy="43253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7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DICOM conformance statement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Publicly available for all DICOM compliant devices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Describes what parts of the standard are implemented and specifies all the private fields. 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33800"/>
            <a:ext cx="482527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F309543-CDCB-4310-8C4C-FE7C32108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dirty="0"/>
              <a:t> -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F4F1A79-F15C-46BC-88D9-72793606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64412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Digital Imaging and Communications in Medicine (DICOM)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/>
              <a:t>Header and attributes are not human-readable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15" y="2362200"/>
            <a:ext cx="57721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9E572F6-F892-431C-88FA-70E2069B3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dirty="0"/>
              <a:t> -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5224AE-1E2B-4A74-8F18-C6AA3968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F3625E-4298-408A-805A-D74876A862E4}"/>
              </a:ext>
            </a:extLst>
          </p:cNvPr>
          <p:cNvSpPr/>
          <p:nvPr/>
        </p:nvSpPr>
        <p:spPr>
          <a:xfrm>
            <a:off x="5735022" y="2355526"/>
            <a:ext cx="4572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F9C990-2808-4CAB-9E17-CF0CB69E25F8}"/>
              </a:ext>
            </a:extLst>
          </p:cNvPr>
          <p:cNvSpPr/>
          <p:nvPr/>
        </p:nvSpPr>
        <p:spPr>
          <a:xfrm>
            <a:off x="6132156" y="2624931"/>
            <a:ext cx="3810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B786A9-A9A7-413E-B191-07719A663597}"/>
              </a:ext>
            </a:extLst>
          </p:cNvPr>
          <p:cNvSpPr/>
          <p:nvPr/>
        </p:nvSpPr>
        <p:spPr>
          <a:xfrm>
            <a:off x="2209800" y="4343400"/>
            <a:ext cx="2286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0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1679</Words>
  <Application>Microsoft Office PowerPoint</Application>
  <PresentationFormat>On-screen Show (4:3)</PresentationFormat>
  <Paragraphs>213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Office Theme</vt:lpstr>
      <vt:lpstr>PowerPoint Presentation</vt:lpstr>
      <vt:lpstr>Prerequisites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Digital Imaging and Communications in Medicine (DICOM)</vt:lpstr>
      <vt:lpstr>Set up DICOM database</vt:lpstr>
      <vt:lpstr>Set up kheops account</vt:lpstr>
      <vt:lpstr>Open study from Kheops /1</vt:lpstr>
      <vt:lpstr>Open study from Kheops /2</vt:lpstr>
      <vt:lpstr>Create new album</vt:lpstr>
      <vt:lpstr>Set album properties</vt:lpstr>
      <vt:lpstr>Create sharing link</vt:lpstr>
      <vt:lpstr>Load using DICOMweb browser</vt:lpstr>
      <vt:lpstr>Switch to DICOM module</vt:lpstr>
      <vt:lpstr>Explore DICOM information</vt:lpstr>
      <vt:lpstr>Part 2: Using DICOM data from local storage</vt:lpstr>
      <vt:lpstr>Import DICOM data from disk</vt:lpstr>
      <vt:lpstr>Load prostate phantom RT data</vt:lpstr>
      <vt:lpstr>Explore radiotherapy dataset</vt:lpstr>
      <vt:lpstr>Part 3: Export DICOM</vt:lpstr>
      <vt:lpstr>Export image to DICOM files 1</vt:lpstr>
      <vt:lpstr>Export image to DICOM files 2</vt:lpstr>
      <vt:lpstr>Export image to DICOM files 2</vt:lpstr>
      <vt:lpstr>Export image to DICOM files 2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710</cp:revision>
  <cp:lastPrinted>2013-02-02T23:26:38Z</cp:lastPrinted>
  <dcterms:created xsi:type="dcterms:W3CDTF">2010-01-28T18:12:58Z</dcterms:created>
  <dcterms:modified xsi:type="dcterms:W3CDTF">2022-05-24T14:59:58Z</dcterms:modified>
</cp:coreProperties>
</file>